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Corbel"/>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h1rwwoB/dlPYK8DKSsrZbFpFJi/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orbel-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bel-italic.fntdata"/><Relationship Id="rId25" Type="http://schemas.openxmlformats.org/officeDocument/2006/relationships/font" Target="fonts/Corbel-bold.fntdata"/><Relationship Id="rId28" Type="http://customschemas.google.com/relationships/presentationmetadata" Target="metadata"/><Relationship Id="rId27" Type="http://schemas.openxmlformats.org/officeDocument/2006/relationships/font" Target="fonts/Corbel-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 name="Google Shape;9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0" name="Google Shape;17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8" name="Google Shape;17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6" name="Google Shape;18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4" name="Google Shape;19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2" name="Google Shape;20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0" name="Google Shape;21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8" name="Google Shape;21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4" name="Google Shape;23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3" name="Google Shape;11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1" name="Google Shape;12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9" name="Google Shape;12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5" name="Google Shape;14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4" name="Google Shape;15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2" name="Google Shape;16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5"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18" name="Google Shape;18;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SzPts val="1400"/>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19" name="Google Shape;19;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20" name="Google Shape;20;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3"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C3404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5" name="Google Shape;2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26" name="Google Shape;2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27" name="Google Shape;2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8"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33" name="Google Shape;33;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4" name="Google Shape;34;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5" name="Google Shape;35;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80227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8"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43" name="Google Shape;43;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44" name="Google Shape;44;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45" name="Google Shape;45;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47" name="Google Shape;47;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48"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53" name="Google Shape;53;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54" name="Google Shape;54;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55" name="Google Shape;55;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57" name="Google Shape;57;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58"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62" name="Google Shape;62;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63" name="Google Shape;63;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64" name="Google Shape;64;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66" name="Google Shape;66;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67"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71" name="Google Shape;71;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72" name="Google Shape;72;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73" name="Google Shape;73;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75" name="Google Shape;75;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76"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79" name="Google Shape;79;p27"/>
          <p:cNvSpPr/>
          <p:nvPr>
            <p:ph idx="2" type="pic"/>
          </p:nvPr>
        </p:nvSpPr>
        <p:spPr>
          <a:xfrm>
            <a:off x="1442128" y="1486581"/>
            <a:ext cx="2824163" cy="3951287"/>
          </a:xfrm>
          <a:prstGeom prst="rect">
            <a:avLst/>
          </a:prstGeom>
          <a:solidFill>
            <a:schemeClr val="lt2"/>
          </a:solidFill>
          <a:ln>
            <a:noFill/>
          </a:ln>
        </p:spPr>
      </p:sp>
      <p:sp>
        <p:nvSpPr>
          <p:cNvPr id="80" name="Google Shape;80;p27"/>
          <p:cNvSpPr/>
          <p:nvPr>
            <p:ph idx="3" type="pic"/>
          </p:nvPr>
        </p:nvSpPr>
        <p:spPr>
          <a:xfrm>
            <a:off x="4626050" y="1486581"/>
            <a:ext cx="2824163" cy="3951287"/>
          </a:xfrm>
          <a:prstGeom prst="rect">
            <a:avLst/>
          </a:prstGeom>
          <a:solidFill>
            <a:schemeClr val="lt2"/>
          </a:solidFill>
          <a:ln>
            <a:noFill/>
          </a:ln>
        </p:spPr>
      </p:sp>
      <p:sp>
        <p:nvSpPr>
          <p:cNvPr id="81" name="Google Shape;81;p27"/>
          <p:cNvSpPr/>
          <p:nvPr>
            <p:ph idx="4" type="pic"/>
          </p:nvPr>
        </p:nvSpPr>
        <p:spPr>
          <a:xfrm>
            <a:off x="7809972" y="1486581"/>
            <a:ext cx="2824163" cy="3951287"/>
          </a:xfrm>
          <a:prstGeom prst="rect">
            <a:avLst/>
          </a:prstGeom>
          <a:solidFill>
            <a:schemeClr val="lt2"/>
          </a:solidFill>
          <a:ln>
            <a:noFill/>
          </a:ln>
        </p:spPr>
      </p:sp>
      <p:sp>
        <p:nvSpPr>
          <p:cNvPr id="82" name="Google Shape;82;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83" name="Google Shape;83;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4" name="Google Shape;84;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6" name="Google Shape;86;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9" name="Shape 89"/>
        <p:cNvGrpSpPr/>
        <p:nvPr/>
      </p:nvGrpSpPr>
      <p:grpSpPr>
        <a:xfrm>
          <a:off x="0" y="0"/>
          <a:ext cx="0" cy="0"/>
          <a:chOff x="0" y="0"/>
          <a:chExt cx="0" cy="0"/>
        </a:xfrm>
      </p:grpSpPr>
      <p:sp>
        <p:nvSpPr>
          <p:cNvPr id="90" name="Google Shape;90;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92" name="Google Shape;92;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11" name="Google Shape;11;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marR="0" rt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marR="0" rt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marR="0" rt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marR="0" rt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marR="0" rt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marR="0" rt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marR="0" rt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marR="0" rt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 name="Google Shape;12;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3" name="Google Shape;13;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pic>
        <p:nvPicPr>
          <p:cNvPr id="14" name="Google Shape;14;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4.jp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
          <p:cNvSpPr txBox="1"/>
          <p:nvPr>
            <p:ph type="title"/>
          </p:nvPr>
        </p:nvSpPr>
        <p:spPr>
          <a:xfrm>
            <a:off x="2213811" y="1182249"/>
            <a:ext cx="8518357" cy="325437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es-ES"/>
              <a:t>SKILL- COMMUNICATION</a:t>
            </a:r>
            <a:endParaRPr/>
          </a:p>
        </p:txBody>
      </p:sp>
      <p:grpSp>
        <p:nvGrpSpPr>
          <p:cNvPr id="99" name="Google Shape;99;p1"/>
          <p:cNvGrpSpPr/>
          <p:nvPr/>
        </p:nvGrpSpPr>
        <p:grpSpPr>
          <a:xfrm>
            <a:off x="3714190" y="5347947"/>
            <a:ext cx="3885722" cy="1320800"/>
            <a:chOff x="3714190" y="5347947"/>
            <a:chExt cx="3885722" cy="1320800"/>
          </a:xfrm>
        </p:grpSpPr>
        <p:pic>
          <p:nvPicPr>
            <p:cNvPr id="100" name="Google Shape;100;p1"/>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01" name="Google Shape;101;p1"/>
            <p:cNvPicPr preferRelativeResize="0"/>
            <p:nvPr/>
          </p:nvPicPr>
          <p:blipFill rotWithShape="1">
            <a:blip r:embed="rId4">
              <a:alphaModFix/>
            </a:blip>
            <a:srcRect b="0" l="0" r="0" t="0"/>
            <a:stretch/>
          </p:blipFill>
          <p:spPr>
            <a:xfrm>
              <a:off x="6279112" y="5347947"/>
              <a:ext cx="1320800" cy="1320800"/>
            </a:xfrm>
            <a:prstGeom prst="rect">
              <a:avLst/>
            </a:prstGeom>
            <a:noFill/>
            <a:ln>
              <a:noFill/>
            </a:ln>
          </p:spPr>
        </p:pic>
      </p:grpSp>
      <p:pic>
        <p:nvPicPr>
          <p:cNvPr id="102" name="Google Shape;102;p1"/>
          <p:cNvPicPr preferRelativeResize="0"/>
          <p:nvPr/>
        </p:nvPicPr>
        <p:blipFill rotWithShape="1">
          <a:blip r:embed="rId5">
            <a:alphaModFix/>
          </a:blip>
          <a:srcRect b="0" l="0" r="0" t="0"/>
          <a:stretch/>
        </p:blipFill>
        <p:spPr>
          <a:xfrm>
            <a:off x="718828" y="5882111"/>
            <a:ext cx="2476500" cy="495300"/>
          </a:xfrm>
          <a:prstGeom prst="rect">
            <a:avLst/>
          </a:prstGeom>
          <a:noFill/>
          <a:ln>
            <a:noFill/>
          </a:ln>
        </p:spPr>
      </p:pic>
      <p:pic>
        <p:nvPicPr>
          <p:cNvPr descr="Logotipo&#10;&#10;El contenido generado por IA puede ser incorrecto." id="103" name="Google Shape;103;p1"/>
          <p:cNvPicPr preferRelativeResize="0"/>
          <p:nvPr/>
        </p:nvPicPr>
        <p:blipFill rotWithShape="1">
          <a:blip r:embed="rId6">
            <a:alphaModFix/>
          </a:blip>
          <a:srcRect b="0" l="0" r="0" t="0"/>
          <a:stretch/>
        </p:blipFill>
        <p:spPr>
          <a:xfrm>
            <a:off x="4419052" y="718271"/>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0"/>
          <p:cNvSpPr txBox="1"/>
          <p:nvPr/>
        </p:nvSpPr>
        <p:spPr>
          <a:xfrm>
            <a:off x="3601053" y="281276"/>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73" name="Google Shape;173;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74" name="Google Shape;174;p10"/>
          <p:cNvSpPr txBox="1"/>
          <p:nvPr/>
        </p:nvSpPr>
        <p:spPr>
          <a:xfrm>
            <a:off x="918560" y="1956089"/>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PASSIVE-AGGRESSIVE STYLE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Appears cooperative but acts out hidden anger through sarcasm, delay, or avoidance.</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Example: </a:t>
            </a:r>
            <a:r>
              <a:rPr b="0" i="1" lang="es-ES" sz="1800" u="none" strike="noStrike">
                <a:solidFill>
                  <a:srgbClr val="000000"/>
                </a:solidFill>
                <a:latin typeface="Corbel"/>
                <a:ea typeface="Corbel"/>
                <a:cs typeface="Corbel"/>
                <a:sym typeface="Corbel"/>
              </a:rPr>
              <a:t>“Sure, I’ll do it... eventually.”</a:t>
            </a:r>
            <a:endParaRPr b="0" i="0" sz="1800" u="none" strike="noStrike">
              <a:solidFill>
                <a:srgbClr val="000000"/>
              </a:solidFill>
              <a:latin typeface="Corbel"/>
              <a:ea typeface="Corbel"/>
              <a:cs typeface="Corbel"/>
              <a:sym typeface="Corbel"/>
            </a:endParaRPr>
          </a:p>
        </p:txBody>
      </p:sp>
      <p:pic>
        <p:nvPicPr>
          <p:cNvPr id="175" name="Google Shape;175;p10"/>
          <p:cNvPicPr preferRelativeResize="0"/>
          <p:nvPr/>
        </p:nvPicPr>
        <p:blipFill rotWithShape="1">
          <a:blip r:embed="rId4">
            <a:alphaModFix/>
          </a:blip>
          <a:srcRect b="0" l="0" r="0" t="0"/>
          <a:stretch/>
        </p:blipFill>
        <p:spPr>
          <a:xfrm>
            <a:off x="6806639" y="1241774"/>
            <a:ext cx="4699000" cy="469900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1"/>
          <p:cNvSpPr txBox="1"/>
          <p:nvPr/>
        </p:nvSpPr>
        <p:spPr>
          <a:xfrm>
            <a:off x="3514865" y="274271"/>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1" name="Google Shape;181;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2" name="Google Shape;182;p11"/>
          <p:cNvSpPr txBox="1"/>
          <p:nvPr/>
        </p:nvSpPr>
        <p:spPr>
          <a:xfrm>
            <a:off x="925351" y="1790602"/>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WHY ASSERTIVENESS MATTERS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Sets healthy boundaries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Builds mutual respect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Increases confidence and emotional clarity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Encourages collaboration and feedback</a:t>
            </a:r>
            <a:endParaRPr b="0" i="0" sz="1800" u="none" strike="noStrike">
              <a:solidFill>
                <a:srgbClr val="000000"/>
              </a:solidFill>
              <a:latin typeface="Corbel"/>
              <a:ea typeface="Corbel"/>
              <a:cs typeface="Corbel"/>
              <a:sym typeface="Corbel"/>
            </a:endParaRPr>
          </a:p>
        </p:txBody>
      </p:sp>
      <p:pic>
        <p:nvPicPr>
          <p:cNvPr id="183" name="Google Shape;183;p11"/>
          <p:cNvPicPr preferRelativeResize="0"/>
          <p:nvPr/>
        </p:nvPicPr>
        <p:blipFill rotWithShape="1">
          <a:blip r:embed="rId4">
            <a:alphaModFix/>
          </a:blip>
          <a:srcRect b="0" l="0" r="0" t="0"/>
          <a:stretch/>
        </p:blipFill>
        <p:spPr>
          <a:xfrm>
            <a:off x="6567649" y="1784717"/>
            <a:ext cx="4699000" cy="3124200"/>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nvSpPr>
        <p:spPr>
          <a:xfrm>
            <a:off x="3456758" y="374650"/>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9" name="Google Shape;189;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0" name="Google Shape;190;p12"/>
          <p:cNvSpPr txBox="1"/>
          <p:nvPr/>
        </p:nvSpPr>
        <p:spPr>
          <a:xfrm>
            <a:off x="698267" y="1684322"/>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ACTIVE LISTENING</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Listening is not waiting to talk — it’s being present.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Focus on the speaker</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Avoid interrupting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Reflect back what you heard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Validate feelings</a:t>
            </a:r>
            <a:endParaRPr b="0" i="0" sz="1800" u="none" strike="noStrike">
              <a:solidFill>
                <a:srgbClr val="000000"/>
              </a:solidFill>
              <a:latin typeface="Corbel"/>
              <a:ea typeface="Corbel"/>
              <a:cs typeface="Corbel"/>
              <a:sym typeface="Corbel"/>
            </a:endParaRPr>
          </a:p>
        </p:txBody>
      </p:sp>
      <p:pic>
        <p:nvPicPr>
          <p:cNvPr id="191" name="Google Shape;191;p12"/>
          <p:cNvPicPr preferRelativeResize="0"/>
          <p:nvPr/>
        </p:nvPicPr>
        <p:blipFill rotWithShape="1">
          <a:blip r:embed="rId4">
            <a:alphaModFix/>
          </a:blip>
          <a:srcRect b="0" l="0" r="0" t="0"/>
          <a:stretch/>
        </p:blipFill>
        <p:spPr>
          <a:xfrm>
            <a:off x="6794733" y="1366147"/>
            <a:ext cx="4699000" cy="4699000"/>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3"/>
          <p:cNvSpPr txBox="1"/>
          <p:nvPr/>
        </p:nvSpPr>
        <p:spPr>
          <a:xfrm>
            <a:off x="3558044" y="207713"/>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97" name="Google Shape;197;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8" name="Google Shape;198;p13"/>
          <p:cNvSpPr txBox="1"/>
          <p:nvPr/>
        </p:nvSpPr>
        <p:spPr>
          <a:xfrm>
            <a:off x="961568" y="1882526"/>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BARRIERS TO EFFECTIVE COMMUNICATION</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Assumptions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Interruptions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Emotional overload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Poor timing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Distrust or past conflicts</a:t>
            </a:r>
            <a:endParaRPr b="0" i="0" sz="1800" u="none" strike="noStrike">
              <a:solidFill>
                <a:srgbClr val="000000"/>
              </a:solidFill>
              <a:latin typeface="Corbel"/>
              <a:ea typeface="Corbel"/>
              <a:cs typeface="Corbel"/>
              <a:sym typeface="Corbel"/>
            </a:endParaRPr>
          </a:p>
        </p:txBody>
      </p:sp>
      <p:pic>
        <p:nvPicPr>
          <p:cNvPr id="199" name="Google Shape;199;p13"/>
          <p:cNvPicPr preferRelativeResize="0"/>
          <p:nvPr/>
        </p:nvPicPr>
        <p:blipFill rotWithShape="1">
          <a:blip r:embed="rId4">
            <a:alphaModFix/>
          </a:blip>
          <a:srcRect b="0" l="0" r="0" t="0"/>
          <a:stretch/>
        </p:blipFill>
        <p:spPr>
          <a:xfrm>
            <a:off x="6531432" y="1851275"/>
            <a:ext cx="4699000" cy="3124200"/>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4"/>
          <p:cNvSpPr txBox="1"/>
          <p:nvPr/>
        </p:nvSpPr>
        <p:spPr>
          <a:xfrm>
            <a:off x="3401194" y="178545"/>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05" name="Google Shape;205;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6" name="Google Shape;206;p14"/>
          <p:cNvSpPr txBox="1"/>
          <p:nvPr/>
        </p:nvSpPr>
        <p:spPr>
          <a:xfrm>
            <a:off x="1065187" y="1911556"/>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COMMUNICATION IN TEAM SETTINGS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Share information transparently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Give space for others to speak</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Ask for clarification before reacting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Offer feedback constructively</a:t>
            </a:r>
            <a:endParaRPr b="0" i="0" sz="1800" u="none" strike="noStrike">
              <a:solidFill>
                <a:srgbClr val="000000"/>
              </a:solidFill>
              <a:latin typeface="Corbel"/>
              <a:ea typeface="Corbel"/>
              <a:cs typeface="Corbel"/>
              <a:sym typeface="Corbel"/>
            </a:endParaRPr>
          </a:p>
        </p:txBody>
      </p:sp>
      <p:pic>
        <p:nvPicPr>
          <p:cNvPr id="207" name="Google Shape;207;p14"/>
          <p:cNvPicPr preferRelativeResize="0"/>
          <p:nvPr/>
        </p:nvPicPr>
        <p:blipFill rotWithShape="1">
          <a:blip r:embed="rId4">
            <a:alphaModFix/>
          </a:blip>
          <a:srcRect b="0" l="0" r="0" t="0"/>
          <a:stretch/>
        </p:blipFill>
        <p:spPr>
          <a:xfrm>
            <a:off x="6427813" y="1911556"/>
            <a:ext cx="4699000" cy="2692400"/>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5"/>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13" name="Google Shape;213;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4" name="Google Shape;214;p15"/>
          <p:cNvSpPr txBox="1"/>
          <p:nvPr/>
        </p:nvSpPr>
        <p:spPr>
          <a:xfrm>
            <a:off x="878460" y="1742328"/>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COMMUNICATION UNDER STRESS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Stress can cause: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Misinterpretation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Defensive tone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Oversharing or shutdown</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Practice pausing, breathing, and grounding before speaking.</a:t>
            </a:r>
            <a:endParaRPr/>
          </a:p>
        </p:txBody>
      </p:sp>
      <p:pic>
        <p:nvPicPr>
          <p:cNvPr id="215" name="Google Shape;215;p15"/>
          <p:cNvPicPr preferRelativeResize="0"/>
          <p:nvPr/>
        </p:nvPicPr>
        <p:blipFill rotWithShape="1">
          <a:blip r:embed="rId4">
            <a:alphaModFix/>
          </a:blip>
          <a:srcRect b="0" l="0" r="0" t="0"/>
          <a:stretch/>
        </p:blipFill>
        <p:spPr>
          <a:xfrm>
            <a:off x="6707077" y="1298208"/>
            <a:ext cx="4699000" cy="4699000"/>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6"/>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21" name="Google Shape;221;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2" name="Google Shape;222;p16"/>
          <p:cNvSpPr txBox="1"/>
          <p:nvPr/>
        </p:nvSpPr>
        <p:spPr>
          <a:xfrm>
            <a:off x="1535674" y="2209073"/>
            <a:ext cx="9155772"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WRAP-UP</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Communication is a skill, not just a habit.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Practice presence, empathy, and clarity in each conversation.</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i="1" lang="es-ES" sz="1800">
                <a:solidFill>
                  <a:schemeClr val="dk1"/>
                </a:solidFill>
                <a:latin typeface="Corbel"/>
                <a:ea typeface="Corbel"/>
                <a:cs typeface="Corbel"/>
                <a:sym typeface="Corbel"/>
              </a:rPr>
              <a:t>“The single biggest problem in communication is the illusion that it has taken place.”</a:t>
            </a:r>
            <a:r>
              <a:rPr lang="es-ES" sz="1800">
                <a:solidFill>
                  <a:schemeClr val="dk1"/>
                </a:solidFill>
                <a:latin typeface="Corbel"/>
                <a:ea typeface="Corbel"/>
                <a:cs typeface="Corbel"/>
                <a:sym typeface="Corbel"/>
              </a:rPr>
              <a:t> — George Bernard Shaw</a:t>
            </a:r>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idx="1" type="body"/>
          </p:nvPr>
        </p:nvSpPr>
        <p:spPr>
          <a:xfrm>
            <a:off x="261938" y="1749425"/>
            <a:ext cx="11385550" cy="80803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228" name="Google Shape;228;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29" name="Google Shape;229;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30" name="Google Shape;230;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31" name="Google Shape;231;p17"/>
          <p:cNvSpPr txBox="1"/>
          <p:nvPr/>
        </p:nvSpPr>
        <p:spPr>
          <a:xfrm>
            <a:off x="1023937" y="3424238"/>
            <a:ext cx="7566610" cy="92333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Rosenberg, M. (2003). </a:t>
            </a:r>
            <a:r>
              <a:rPr i="1" lang="es-ES" sz="1800">
                <a:solidFill>
                  <a:schemeClr val="dk1"/>
                </a:solidFill>
                <a:latin typeface="Corbel"/>
                <a:ea typeface="Corbel"/>
                <a:cs typeface="Corbel"/>
                <a:sym typeface="Corbel"/>
              </a:rPr>
              <a:t>Nonviolent Communication.</a:t>
            </a:r>
            <a:r>
              <a:rPr lang="es-ES" sz="1800">
                <a:solidFill>
                  <a:schemeClr val="dk1"/>
                </a:solidFill>
                <a:latin typeface="Corbel"/>
                <a:ea typeface="Corbel"/>
                <a:cs typeface="Corbel"/>
                <a:sym typeface="Corbel"/>
              </a:rPr>
              <a:t> PuddleDancer Press.</a:t>
            </a:r>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Brown, B. (2018). </a:t>
            </a:r>
            <a:r>
              <a:rPr i="1" lang="es-ES" sz="1800">
                <a:solidFill>
                  <a:schemeClr val="dk1"/>
                </a:solidFill>
                <a:latin typeface="Corbel"/>
                <a:ea typeface="Corbel"/>
                <a:cs typeface="Corbel"/>
                <a:sym typeface="Corbel"/>
              </a:rPr>
              <a:t>Dare to Lead.</a:t>
            </a:r>
            <a:r>
              <a:rPr lang="es-ES" sz="1800">
                <a:solidFill>
                  <a:schemeClr val="dk1"/>
                </a:solidFill>
                <a:latin typeface="Corbel"/>
                <a:ea typeface="Corbel"/>
                <a:cs typeface="Corbel"/>
                <a:sym typeface="Corbel"/>
              </a:rPr>
              <a:t> Random House.</a:t>
            </a:r>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Goleman, D. (2006). </a:t>
            </a:r>
            <a:r>
              <a:rPr i="1" lang="es-ES" sz="1800">
                <a:solidFill>
                  <a:schemeClr val="dk1"/>
                </a:solidFill>
                <a:latin typeface="Corbel"/>
                <a:ea typeface="Corbel"/>
                <a:cs typeface="Corbel"/>
                <a:sym typeface="Corbel"/>
              </a:rPr>
              <a:t>Social Intelligence.</a:t>
            </a:r>
            <a:r>
              <a:rPr lang="es-ES" sz="1800">
                <a:solidFill>
                  <a:schemeClr val="dk1"/>
                </a:solidFill>
                <a:latin typeface="Corbel"/>
                <a:ea typeface="Corbel"/>
                <a:cs typeface="Corbel"/>
                <a:sym typeface="Corbel"/>
              </a:rPr>
              <a:t> Bantam Books.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1954213" y="3227294"/>
            <a:ext cx="8764587" cy="137963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www.____________________</a:t>
            </a:r>
            <a:endParaRPr sz="4667"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www.facebook.com/___________________</a:t>
            </a:r>
            <a:r>
              <a:rPr b="1" lang="es-ES" sz="4700" cap="none">
                <a:solidFill>
                  <a:schemeClr val="lt1"/>
                </a:solidFill>
                <a:latin typeface="Corbel"/>
                <a:ea typeface="Corbel"/>
                <a:cs typeface="Corbel"/>
                <a:sym typeface="Corbel"/>
              </a:rPr>
              <a:t> </a:t>
            </a:r>
            <a:endParaRPr/>
          </a:p>
          <a:p>
            <a:pPr indent="0" lvl="0" marL="0" marR="0" rtl="0" algn="ctr">
              <a:lnSpc>
                <a:spcPct val="90000"/>
              </a:lnSpc>
              <a:spcBef>
                <a:spcPts val="120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p:txBody>
      </p:sp>
      <p:sp>
        <p:nvSpPr>
          <p:cNvPr id="238" name="Google Shape;238;p18"/>
          <p:cNvSpPr txBox="1"/>
          <p:nvPr/>
        </p:nvSpPr>
        <p:spPr>
          <a:xfrm>
            <a:off x="174625" y="5124450"/>
            <a:ext cx="7153275" cy="7381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a:p>
        </p:txBody>
      </p:sp>
      <p:pic>
        <p:nvPicPr>
          <p:cNvPr descr="Logotipo&#10;&#10;El contenido generado por IA puede ser incorrecto." id="239" name="Google Shape;239;p18"/>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nvSpPr>
        <p:spPr>
          <a:xfrm>
            <a:off x="3161809" y="336869"/>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b="0" i="0" lang="es-ES" sz="4267" u="none" cap="none" strike="noStrike">
                <a:solidFill>
                  <a:srgbClr val="FFFFFF"/>
                </a:solidFill>
                <a:latin typeface="Corbel"/>
                <a:ea typeface="Corbel"/>
                <a:cs typeface="Corbel"/>
                <a:sym typeface="Corbel"/>
              </a:rPr>
              <a:t>SKILL – COMMUNICATION</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109" name="Google Shape;10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0" name="Google Shape;110;p2"/>
          <p:cNvSpPr txBox="1"/>
          <p:nvPr/>
        </p:nvSpPr>
        <p:spPr>
          <a:xfrm>
            <a:off x="2941721" y="2347573"/>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1800" u="none" cap="none" strike="noStrike">
                <a:solidFill>
                  <a:srgbClr val="000000"/>
                </a:solidFill>
                <a:latin typeface="Corbel"/>
                <a:ea typeface="Corbel"/>
                <a:cs typeface="Corbel"/>
                <a:sym typeface="Corbel"/>
              </a:rPr>
              <a:t>Aim:</a:t>
            </a:r>
            <a:endParaRPr/>
          </a:p>
          <a:p>
            <a:pPr indent="0" lvl="0" marL="0" marR="0" rtl="0" algn="l">
              <a:spcBef>
                <a:spcPts val="0"/>
              </a:spcBef>
              <a:spcAft>
                <a:spcPts val="0"/>
              </a:spcAft>
              <a:buNone/>
            </a:pPr>
            <a:br>
              <a:rPr lang="es-ES" sz="1800">
                <a:solidFill>
                  <a:schemeClr val="dk1"/>
                </a:solidFill>
                <a:latin typeface="Corbel"/>
                <a:ea typeface="Corbel"/>
                <a:cs typeface="Corbel"/>
                <a:sym typeface="Corbel"/>
              </a:rPr>
            </a:br>
            <a:r>
              <a:rPr b="0" i="0" lang="es-ES" sz="1800" u="none" strike="noStrike">
                <a:solidFill>
                  <a:srgbClr val="000000"/>
                </a:solidFill>
                <a:latin typeface="Arial"/>
                <a:ea typeface="Arial"/>
                <a:cs typeface="Arial"/>
                <a:sym typeface="Arial"/>
              </a:rPr>
              <a:t>To explore how communication impacts collaboration, personal relationships, and emotional clarity — and to learn how to express oneself assertively and listen actively.</a:t>
            </a:r>
            <a:endParaRPr sz="1800">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3"/>
          <p:cNvSpPr txBox="1"/>
          <p:nvPr/>
        </p:nvSpPr>
        <p:spPr>
          <a:xfrm>
            <a:off x="3489000" y="25531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16" name="Google Shape;116;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7" name="Google Shape;117;p3"/>
          <p:cNvSpPr txBox="1"/>
          <p:nvPr/>
        </p:nvSpPr>
        <p:spPr>
          <a:xfrm>
            <a:off x="698267" y="1930126"/>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OBJECTIVES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Understand the core elements of communication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Identify common communication styles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Learn techniques for active listening and clear expression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Use communication to build trust and prevent conflict</a:t>
            </a:r>
            <a:endParaRPr b="0" i="0" sz="1800" u="none" strike="noStrike">
              <a:solidFill>
                <a:srgbClr val="000000"/>
              </a:solidFill>
              <a:latin typeface="Corbel"/>
              <a:ea typeface="Corbel"/>
              <a:cs typeface="Corbel"/>
              <a:sym typeface="Corbel"/>
            </a:endParaRPr>
          </a:p>
        </p:txBody>
      </p:sp>
      <p:pic>
        <p:nvPicPr>
          <p:cNvPr id="118" name="Google Shape;118;p3"/>
          <p:cNvPicPr preferRelativeResize="0"/>
          <p:nvPr/>
        </p:nvPicPr>
        <p:blipFill rotWithShape="1">
          <a:blip r:embed="rId4">
            <a:alphaModFix/>
          </a:blip>
          <a:srcRect b="0" l="0" r="0" t="0"/>
          <a:stretch/>
        </p:blipFill>
        <p:spPr>
          <a:xfrm>
            <a:off x="6523212" y="1625154"/>
            <a:ext cx="4699000" cy="3416300"/>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nvSpPr>
        <p:spPr>
          <a:xfrm>
            <a:off x="3342338" y="19444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24" name="Google Shape;124;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25" name="Google Shape;125;p4"/>
          <p:cNvSpPr txBox="1"/>
          <p:nvPr/>
        </p:nvSpPr>
        <p:spPr>
          <a:xfrm>
            <a:off x="1006331" y="1951672"/>
            <a:ext cx="5253792"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WHAT IS COMMUNICATION?</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Communication is the exchange of information, thoughts, or feelings between people using verbal and non-verbal channels.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It’s not just what you say, but </a:t>
            </a:r>
            <a:r>
              <a:rPr b="1" i="0" lang="es-ES" sz="1800" u="none" strike="noStrike">
                <a:solidFill>
                  <a:srgbClr val="000000"/>
                </a:solidFill>
                <a:latin typeface="Corbel"/>
                <a:ea typeface="Corbel"/>
                <a:cs typeface="Corbel"/>
                <a:sym typeface="Corbel"/>
              </a:rPr>
              <a:t>how, when, and why</a:t>
            </a:r>
            <a:r>
              <a:rPr b="0" i="0" lang="es-ES" sz="1800" u="none" strike="noStrike">
                <a:solidFill>
                  <a:srgbClr val="000000"/>
                </a:solidFill>
                <a:latin typeface="Corbel"/>
                <a:ea typeface="Corbel"/>
                <a:cs typeface="Corbel"/>
                <a:sym typeface="Corbel"/>
              </a:rPr>
              <a:t> you say it.</a:t>
            </a:r>
            <a:endParaRPr/>
          </a:p>
        </p:txBody>
      </p:sp>
      <p:pic>
        <p:nvPicPr>
          <p:cNvPr id="126" name="Google Shape;126;p4"/>
          <p:cNvPicPr preferRelativeResize="0"/>
          <p:nvPr/>
        </p:nvPicPr>
        <p:blipFill rotWithShape="1">
          <a:blip r:embed="rId4">
            <a:alphaModFix/>
          </a:blip>
          <a:srcRect b="0" l="0" r="0" t="0"/>
          <a:stretch/>
        </p:blipFill>
        <p:spPr>
          <a:xfrm>
            <a:off x="6533561" y="1337407"/>
            <a:ext cx="4699000" cy="46990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5"/>
          <p:cNvSpPr txBox="1"/>
          <p:nvPr/>
        </p:nvSpPr>
        <p:spPr>
          <a:xfrm>
            <a:off x="3402012" y="164305"/>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32" name="Google Shape;132;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33" name="Google Shape;133;p5"/>
          <p:cNvSpPr txBox="1"/>
          <p:nvPr/>
        </p:nvSpPr>
        <p:spPr>
          <a:xfrm>
            <a:off x="698267" y="1839118"/>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VERBAL VS NON-VERBAL COMMUNICATION</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Verbal: spoken or written words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Non-verbal: gestures, posture, tone, facial expresión</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Over 90% of emotional communication is </a:t>
            </a:r>
            <a:r>
              <a:rPr b="1" i="0" lang="es-ES" sz="1800" u="none" strike="noStrike">
                <a:solidFill>
                  <a:srgbClr val="000000"/>
                </a:solidFill>
                <a:latin typeface="Corbel"/>
                <a:ea typeface="Corbel"/>
                <a:cs typeface="Corbel"/>
                <a:sym typeface="Corbel"/>
              </a:rPr>
              <a:t>non-verbal</a:t>
            </a:r>
            <a:r>
              <a:rPr b="0" i="0" lang="es-ES" sz="1800" u="none" strike="noStrike">
                <a:solidFill>
                  <a:srgbClr val="000000"/>
                </a:solidFill>
                <a:latin typeface="Corbel"/>
                <a:ea typeface="Corbel"/>
                <a:cs typeface="Corbel"/>
                <a:sym typeface="Corbel"/>
              </a:rPr>
              <a:t>.</a:t>
            </a:r>
            <a:endParaRPr/>
          </a:p>
        </p:txBody>
      </p:sp>
      <p:pic>
        <p:nvPicPr>
          <p:cNvPr id="134" name="Google Shape;134;p5"/>
          <p:cNvPicPr preferRelativeResize="0"/>
          <p:nvPr/>
        </p:nvPicPr>
        <p:blipFill rotWithShape="1">
          <a:blip r:embed="rId4">
            <a:alphaModFix/>
          </a:blip>
          <a:srcRect b="0" l="0" r="0" t="0"/>
          <a:stretch/>
        </p:blipFill>
        <p:spPr>
          <a:xfrm>
            <a:off x="6486669" y="1864545"/>
            <a:ext cx="4699000" cy="31242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6"/>
          <p:cNvSpPr txBox="1"/>
          <p:nvPr/>
        </p:nvSpPr>
        <p:spPr>
          <a:xfrm>
            <a:off x="4961445" y="225877"/>
            <a:ext cx="6172199" cy="1674813"/>
          </a:xfrm>
          <a:prstGeom prst="rect">
            <a:avLst/>
          </a:prstGeom>
          <a:noFill/>
          <a:ln>
            <a:noFill/>
          </a:ln>
        </p:spPr>
        <p:txBody>
          <a:bodyPr anchorCtr="0" anchor="t" bIns="45700" lIns="91425" spcFirstLastPara="1" rIns="91425" wrap="square" tIns="45700">
            <a:normAutofit fontScale="900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0" name="Google Shape;140;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41" name="Google Shape;141;p6"/>
          <p:cNvSpPr txBox="1"/>
          <p:nvPr/>
        </p:nvSpPr>
        <p:spPr>
          <a:xfrm>
            <a:off x="1058356" y="1900690"/>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TYPES OF COMMUNICATION STYLES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Passive</a:t>
            </a:r>
            <a:r>
              <a:rPr b="0" i="0" lang="es-ES" sz="1800" u="none" strike="noStrike">
                <a:solidFill>
                  <a:srgbClr val="000000"/>
                </a:solidFill>
                <a:latin typeface="Corbel"/>
                <a:ea typeface="Corbel"/>
                <a:cs typeface="Corbel"/>
                <a:sym typeface="Corbel"/>
              </a:rPr>
              <a:t> – avoids conflict, prioritizes others</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Aggressive</a:t>
            </a:r>
            <a:r>
              <a:rPr b="0" i="0" lang="es-ES" sz="1800" u="none" strike="noStrike">
                <a:solidFill>
                  <a:srgbClr val="000000"/>
                </a:solidFill>
                <a:latin typeface="Corbel"/>
                <a:ea typeface="Corbel"/>
                <a:cs typeface="Corbel"/>
                <a:sym typeface="Corbel"/>
              </a:rPr>
              <a:t> – dominates, disregards others’ needs</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Assertive</a:t>
            </a:r>
            <a:r>
              <a:rPr b="0" i="0" lang="es-ES" sz="1800" u="none" strike="noStrike">
                <a:solidFill>
                  <a:srgbClr val="000000"/>
                </a:solidFill>
                <a:latin typeface="Corbel"/>
                <a:ea typeface="Corbel"/>
                <a:cs typeface="Corbel"/>
                <a:sym typeface="Corbel"/>
              </a:rPr>
              <a:t> – expresses self honestly while respecting others</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Passive-Aggressive</a:t>
            </a:r>
            <a:r>
              <a:rPr b="0" i="0" lang="es-ES" sz="1800" u="none" strike="noStrike">
                <a:solidFill>
                  <a:srgbClr val="000000"/>
                </a:solidFill>
                <a:latin typeface="Corbel"/>
                <a:ea typeface="Corbel"/>
                <a:cs typeface="Corbel"/>
                <a:sym typeface="Corbel"/>
              </a:rPr>
              <a:t> – indirect, sarcastic, unclear</a:t>
            </a:r>
            <a:endParaRPr b="0" i="0" sz="1800" u="none" strike="noStrike">
              <a:solidFill>
                <a:srgbClr val="000000"/>
              </a:solidFill>
              <a:latin typeface="Corbel"/>
              <a:ea typeface="Corbel"/>
              <a:cs typeface="Corbel"/>
              <a:sym typeface="Corbel"/>
            </a:endParaRPr>
          </a:p>
        </p:txBody>
      </p:sp>
      <p:pic>
        <p:nvPicPr>
          <p:cNvPr id="142" name="Google Shape;142;p6"/>
          <p:cNvPicPr preferRelativeResize="0"/>
          <p:nvPr/>
        </p:nvPicPr>
        <p:blipFill rotWithShape="1">
          <a:blip r:embed="rId4">
            <a:alphaModFix/>
          </a:blip>
          <a:srcRect b="0" l="0" r="0" t="0"/>
          <a:stretch/>
        </p:blipFill>
        <p:spPr>
          <a:xfrm>
            <a:off x="6832600" y="1866900"/>
            <a:ext cx="4699000" cy="312420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nvSpPr>
        <p:spPr>
          <a:xfrm>
            <a:off x="3772398" y="207962"/>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9" name="Google Shape;149;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0" name="Google Shape;150;p7"/>
          <p:cNvSpPr txBox="1"/>
          <p:nvPr/>
        </p:nvSpPr>
        <p:spPr>
          <a:xfrm>
            <a:off x="1253598" y="1882775"/>
            <a:ext cx="5832194"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PASSIVE STYLE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Characterized by avoidance, silence, and agreement under pressure.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Often leads to frustration and resentment.</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Example: </a:t>
            </a:r>
            <a:r>
              <a:rPr b="0" i="1" lang="es-ES" sz="1800" u="none" strike="noStrike">
                <a:solidFill>
                  <a:srgbClr val="000000"/>
                </a:solidFill>
                <a:latin typeface="Corbel"/>
                <a:ea typeface="Corbel"/>
                <a:cs typeface="Corbel"/>
                <a:sym typeface="Corbel"/>
              </a:rPr>
              <a:t>“Whatever you decide is fine.”</a:t>
            </a:r>
            <a:endParaRPr b="0" i="0" sz="1800" u="none" strike="noStrike">
              <a:solidFill>
                <a:srgbClr val="000000"/>
              </a:solidFill>
              <a:latin typeface="Corbel"/>
              <a:ea typeface="Corbel"/>
              <a:cs typeface="Corbel"/>
              <a:sym typeface="Corbel"/>
            </a:endParaRPr>
          </a:p>
        </p:txBody>
      </p:sp>
      <p:pic>
        <p:nvPicPr>
          <p:cNvPr id="151" name="Google Shape;151;p7"/>
          <p:cNvPicPr preferRelativeResize="0"/>
          <p:nvPr/>
        </p:nvPicPr>
        <p:blipFill rotWithShape="1">
          <a:blip r:embed="rId4">
            <a:alphaModFix/>
          </a:blip>
          <a:srcRect b="0" l="0" r="0" t="0"/>
          <a:stretch/>
        </p:blipFill>
        <p:spPr>
          <a:xfrm>
            <a:off x="7085792" y="1774826"/>
            <a:ext cx="4699000" cy="3200400"/>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nvSpPr>
        <p:spPr>
          <a:xfrm>
            <a:off x="3579813" y="296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57" name="Google Shape;157;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8" name="Google Shape;158;p8"/>
          <p:cNvSpPr txBox="1"/>
          <p:nvPr/>
        </p:nvSpPr>
        <p:spPr>
          <a:xfrm>
            <a:off x="698267" y="1971675"/>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AGGRESSIVE STYLE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Communicates through blame, interruption, or threats.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Violates others' boundaries.</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Example: </a:t>
            </a:r>
            <a:r>
              <a:rPr b="0" i="1" lang="es-ES" sz="1800" u="none" strike="noStrike">
                <a:solidFill>
                  <a:srgbClr val="000000"/>
                </a:solidFill>
                <a:latin typeface="Corbel"/>
                <a:ea typeface="Corbel"/>
                <a:cs typeface="Corbel"/>
                <a:sym typeface="Corbel"/>
              </a:rPr>
              <a:t>“You clearly don’t know what you’re doing.”</a:t>
            </a:r>
            <a:endParaRPr b="0" i="0" sz="1800" u="none" strike="noStrike">
              <a:solidFill>
                <a:srgbClr val="000000"/>
              </a:solidFill>
              <a:latin typeface="Corbel"/>
              <a:ea typeface="Corbel"/>
              <a:cs typeface="Corbel"/>
              <a:sym typeface="Corbel"/>
            </a:endParaRPr>
          </a:p>
        </p:txBody>
      </p:sp>
      <p:pic>
        <p:nvPicPr>
          <p:cNvPr id="159" name="Google Shape;159;p8"/>
          <p:cNvPicPr preferRelativeResize="0"/>
          <p:nvPr/>
        </p:nvPicPr>
        <p:blipFill rotWithShape="1">
          <a:blip r:embed="rId4">
            <a:alphaModFix/>
          </a:blip>
          <a:srcRect b="0" l="0" r="0" t="0"/>
          <a:stretch/>
        </p:blipFill>
        <p:spPr>
          <a:xfrm>
            <a:off x="7099300" y="1337408"/>
            <a:ext cx="4699000" cy="4699000"/>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9"/>
          <p:cNvSpPr txBox="1"/>
          <p:nvPr/>
        </p:nvSpPr>
        <p:spPr>
          <a:xfrm>
            <a:off x="3516390" y="215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COMMUNICATION</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65" name="Google Shape;165;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66" name="Google Shape;166;p9"/>
          <p:cNvSpPr txBox="1"/>
          <p:nvPr/>
        </p:nvSpPr>
        <p:spPr>
          <a:xfrm>
            <a:off x="1003223" y="1890675"/>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ASSERTIVE STYLE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Balanced, respectful, direct communication.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Expresses needs clearly without harming others.</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Example: </a:t>
            </a:r>
            <a:r>
              <a:rPr b="0" i="1" lang="es-ES" sz="1800" u="none" strike="noStrike">
                <a:solidFill>
                  <a:srgbClr val="000000"/>
                </a:solidFill>
                <a:latin typeface="Corbel"/>
                <a:ea typeface="Corbel"/>
                <a:cs typeface="Corbel"/>
                <a:sym typeface="Corbel"/>
              </a:rPr>
              <a:t>“I disagree, but I’d like to hear your point of view.”</a:t>
            </a:r>
            <a:endParaRPr b="0" i="0" sz="1800" u="none" strike="noStrike">
              <a:solidFill>
                <a:srgbClr val="000000"/>
              </a:solidFill>
              <a:latin typeface="Corbel"/>
              <a:ea typeface="Corbel"/>
              <a:cs typeface="Corbel"/>
              <a:sym typeface="Corbel"/>
            </a:endParaRPr>
          </a:p>
        </p:txBody>
      </p:sp>
      <p:pic>
        <p:nvPicPr>
          <p:cNvPr id="167" name="Google Shape;167;p9"/>
          <p:cNvPicPr preferRelativeResize="0"/>
          <p:nvPr/>
        </p:nvPicPr>
        <p:blipFill rotWithShape="1">
          <a:blip r:embed="rId4">
            <a:alphaModFix/>
          </a:blip>
          <a:srcRect b="0" l="0" r="0" t="0"/>
          <a:stretch/>
        </p:blipFill>
        <p:spPr>
          <a:xfrm>
            <a:off x="7175423" y="1313962"/>
            <a:ext cx="4699000" cy="4699000"/>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